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66" r:id="rId4"/>
    <p:sldId id="257" r:id="rId5"/>
    <p:sldId id="267" r:id="rId6"/>
    <p:sldId id="258" r:id="rId7"/>
    <p:sldId id="25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808F6-944F-4AA1-A387-712A0B0C0450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BD75D-8747-4636-A8C1-3B12E2CA0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13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8657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3017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7303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5024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9914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a9fa940987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a9fa940987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3324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470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00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789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7066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6491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5291233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5291033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291133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/>
          <p:nvPr/>
        </p:nvSpPr>
        <p:spPr>
          <a:xfrm rot="10800000" flipH="1">
            <a:off x="1922567" y="34288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 rot="10800000" flipH="1">
            <a:off x="3544167" y="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0232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Font typeface="Barlow"/>
              <a:buChar char="○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1826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950967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5283200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950967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5283200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10027600" y="2734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8406000" y="0"/>
            <a:ext cx="1621600" cy="273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0581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/>
          <p:nvPr/>
        </p:nvSpPr>
        <p:spPr>
          <a:xfrm rot="5400000">
            <a:off x="8937800" y="36039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52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542033" y="1787200"/>
            <a:ext cx="56428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1542033" y="2794800"/>
            <a:ext cx="5642800" cy="26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solidFill>
                  <a:schemeClr val="accent2"/>
                </a:solidFill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10601767" y="34290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3934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950967" y="1560000"/>
            <a:ext cx="7377600" cy="37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866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8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8"/>
          <p:cNvSpPr/>
          <p:nvPr/>
        </p:nvSpPr>
        <p:spPr>
          <a:xfrm>
            <a:off x="10601767" y="3429000"/>
            <a:ext cx="1621600" cy="179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29395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951167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950967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 idx="2" hasCustomPrompt="1"/>
          </p:nvPr>
        </p:nvSpPr>
        <p:spPr>
          <a:xfrm>
            <a:off x="951067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6" name="Google Shape;46;p9"/>
          <p:cNvSpPr/>
          <p:nvPr/>
        </p:nvSpPr>
        <p:spPr>
          <a:xfrm>
            <a:off x="7027200" y="13060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9"/>
          <p:cNvSpPr/>
          <p:nvPr/>
        </p:nvSpPr>
        <p:spPr>
          <a:xfrm>
            <a:off x="8648800" y="342920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28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20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950967" y="725433"/>
            <a:ext cx="5686400" cy="20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67"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172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title" hasCustomPrompt="1"/>
          </p:nvPr>
        </p:nvSpPr>
        <p:spPr>
          <a:xfrm>
            <a:off x="950967" y="1882867"/>
            <a:ext cx="10290000" cy="221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266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951200" y="4092833"/>
            <a:ext cx="10290000" cy="8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67">
                <a:solidFill>
                  <a:schemeClr val="dk1"/>
                </a:solidFill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11"/>
          <p:cNvSpPr/>
          <p:nvPr/>
        </p:nvSpPr>
        <p:spPr>
          <a:xfrm rot="10800000" flipH="1"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530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459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3578600" y="4364700"/>
            <a:ext cx="767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 flipH="1">
            <a:off x="3578667" y="1662967"/>
            <a:ext cx="7676400" cy="24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37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/>
          <p:nvPr/>
        </p:nvSpPr>
        <p:spPr>
          <a:xfrm rot="10800000" flipH="1">
            <a:off x="1621600" y="3429000"/>
            <a:ext cx="1621600" cy="3428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13"/>
          <p:cNvSpPr/>
          <p:nvPr/>
        </p:nvSpPr>
        <p:spPr>
          <a:xfrm rot="10800000" flipH="1">
            <a:off x="0" y="1415767"/>
            <a:ext cx="1621600" cy="201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5469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ctrTitle" idx="2"/>
          </p:nvPr>
        </p:nvSpPr>
        <p:spPr>
          <a:xfrm>
            <a:off x="3080467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3" hasCustomPrompt="1"/>
          </p:nvPr>
        </p:nvSpPr>
        <p:spPr>
          <a:xfrm>
            <a:off x="957067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3080467" y="2478500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ctrTitle" idx="4"/>
          </p:nvPr>
        </p:nvSpPr>
        <p:spPr>
          <a:xfrm>
            <a:off x="8310733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5" hasCustomPrompt="1"/>
          </p:nvPr>
        </p:nvSpPr>
        <p:spPr>
          <a:xfrm>
            <a:off x="6248533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6"/>
          </p:nvPr>
        </p:nvSpPr>
        <p:spPr>
          <a:xfrm>
            <a:off x="8367733" y="2478504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ctrTitle" idx="7"/>
          </p:nvPr>
        </p:nvSpPr>
        <p:spPr>
          <a:xfrm>
            <a:off x="3080467" y="3825036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title" idx="8" hasCustomPrompt="1"/>
          </p:nvPr>
        </p:nvSpPr>
        <p:spPr>
          <a:xfrm>
            <a:off x="957067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9"/>
          </p:nvPr>
        </p:nvSpPr>
        <p:spPr>
          <a:xfrm>
            <a:off x="3080467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ctrTitle" idx="13"/>
          </p:nvPr>
        </p:nvSpPr>
        <p:spPr>
          <a:xfrm>
            <a:off x="8367533" y="3825033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 idx="14" hasCustomPrompt="1"/>
          </p:nvPr>
        </p:nvSpPr>
        <p:spPr>
          <a:xfrm>
            <a:off x="6248533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5"/>
          </p:nvPr>
        </p:nvSpPr>
        <p:spPr>
          <a:xfrm>
            <a:off x="8367733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8058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19389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2"/>
          </p:nvPr>
        </p:nvSpPr>
        <p:spPr>
          <a:xfrm>
            <a:off x="19389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3"/>
          </p:nvPr>
        </p:nvSpPr>
        <p:spPr>
          <a:xfrm>
            <a:off x="72371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4"/>
          </p:nvPr>
        </p:nvSpPr>
        <p:spPr>
          <a:xfrm>
            <a:off x="72371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/>
          <p:nvPr/>
        </p:nvSpPr>
        <p:spPr>
          <a:xfrm rot="5400000">
            <a:off x="-2841800" y="2733333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1228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1"/>
          </p:nvPr>
        </p:nvSpPr>
        <p:spPr>
          <a:xfrm>
            <a:off x="1465067" y="50336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2"/>
          </p:nvPr>
        </p:nvSpPr>
        <p:spPr>
          <a:xfrm>
            <a:off x="1465067" y="40684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ubTitle" idx="3"/>
          </p:nvPr>
        </p:nvSpPr>
        <p:spPr>
          <a:xfrm>
            <a:off x="1465067" y="30874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4"/>
          </p:nvPr>
        </p:nvSpPr>
        <p:spPr>
          <a:xfrm>
            <a:off x="1465067" y="21222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/>
          <p:nvPr/>
        </p:nvSpPr>
        <p:spPr>
          <a:xfrm rot="10800000" flipH="1">
            <a:off x="7221600" y="1346800"/>
            <a:ext cx="1621600" cy="208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16"/>
          <p:cNvSpPr/>
          <p:nvPr/>
        </p:nvSpPr>
        <p:spPr>
          <a:xfrm rot="10800000" flipH="1">
            <a:off x="8843200" y="3428800"/>
            <a:ext cx="1621600" cy="34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77823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1"/>
          </p:nvPr>
        </p:nvSpPr>
        <p:spPr>
          <a:xfrm>
            <a:off x="10508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2"/>
          </p:nvPr>
        </p:nvSpPr>
        <p:spPr>
          <a:xfrm>
            <a:off x="10508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ubTitle" idx="3"/>
          </p:nvPr>
        </p:nvSpPr>
        <p:spPr>
          <a:xfrm>
            <a:off x="45882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45882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5"/>
          </p:nvPr>
        </p:nvSpPr>
        <p:spPr>
          <a:xfrm>
            <a:off x="81256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1256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7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17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142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1"/>
          </p:nvPr>
        </p:nvSpPr>
        <p:spPr>
          <a:xfrm>
            <a:off x="2504367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2"/>
          </p:nvPr>
        </p:nvSpPr>
        <p:spPr>
          <a:xfrm>
            <a:off x="2504367" y="2325793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3"/>
          </p:nvPr>
        </p:nvSpPr>
        <p:spPr>
          <a:xfrm>
            <a:off x="7135329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4"/>
          </p:nvPr>
        </p:nvSpPr>
        <p:spPr>
          <a:xfrm>
            <a:off x="7135324" y="2325709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5"/>
          </p:nvPr>
        </p:nvSpPr>
        <p:spPr>
          <a:xfrm>
            <a:off x="2504367" y="3864197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6"/>
          </p:nvPr>
        </p:nvSpPr>
        <p:spPr>
          <a:xfrm>
            <a:off x="2504367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7"/>
          </p:nvPr>
        </p:nvSpPr>
        <p:spPr>
          <a:xfrm>
            <a:off x="7135233" y="3864208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8"/>
          </p:nvPr>
        </p:nvSpPr>
        <p:spPr>
          <a:xfrm>
            <a:off x="7135233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9"/>
          </p:nvPr>
        </p:nvSpPr>
        <p:spPr>
          <a:xfrm rot="-5400803">
            <a:off x="812012" y="2372624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3"/>
          </p:nvPr>
        </p:nvSpPr>
        <p:spPr>
          <a:xfrm rot="-5400000">
            <a:off x="812100" y="4563200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3575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subTitle" idx="1"/>
          </p:nvPr>
        </p:nvSpPr>
        <p:spPr>
          <a:xfrm>
            <a:off x="7935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subTitle" idx="2"/>
          </p:nvPr>
        </p:nvSpPr>
        <p:spPr>
          <a:xfrm>
            <a:off x="7935115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ubTitle" idx="3"/>
          </p:nvPr>
        </p:nvSpPr>
        <p:spPr>
          <a:xfrm>
            <a:off x="7935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subTitle" idx="4"/>
          </p:nvPr>
        </p:nvSpPr>
        <p:spPr>
          <a:xfrm>
            <a:off x="7935035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subTitle" idx="5"/>
          </p:nvPr>
        </p:nvSpPr>
        <p:spPr>
          <a:xfrm>
            <a:off x="4208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subTitle" idx="6"/>
          </p:nvPr>
        </p:nvSpPr>
        <p:spPr>
          <a:xfrm>
            <a:off x="4208048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ubTitle" idx="7"/>
          </p:nvPr>
        </p:nvSpPr>
        <p:spPr>
          <a:xfrm>
            <a:off x="4208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ubTitle" idx="8"/>
          </p:nvPr>
        </p:nvSpPr>
        <p:spPr>
          <a:xfrm>
            <a:off x="4207968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4" name="Google Shape;124;p19"/>
          <p:cNvSpPr/>
          <p:nvPr/>
        </p:nvSpPr>
        <p:spPr>
          <a:xfrm rot="10800000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" name="Google Shape;125;p19"/>
          <p:cNvSpPr/>
          <p:nvPr/>
        </p:nvSpPr>
        <p:spPr>
          <a:xfrm rot="10800000">
            <a:off x="1621600" y="1415767"/>
            <a:ext cx="1621600" cy="201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53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537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5313300" y="1994400"/>
            <a:ext cx="5407200" cy="9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1"/>
          </p:nvPr>
        </p:nvSpPr>
        <p:spPr>
          <a:xfrm>
            <a:off x="5325833" y="2856800"/>
            <a:ext cx="5407200" cy="2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/>
          <p:nvPr/>
        </p:nvSpPr>
        <p:spPr>
          <a:xfrm rot="10800000" flipH="1">
            <a:off x="0" y="34291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20"/>
          <p:cNvSpPr/>
          <p:nvPr/>
        </p:nvSpPr>
        <p:spPr>
          <a:xfrm rot="10800000" flipH="1">
            <a:off x="1625600" y="1662900"/>
            <a:ext cx="1621600" cy="176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05049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One column text 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4973433" y="2175600"/>
            <a:ext cx="6267600" cy="1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subTitle" idx="1"/>
          </p:nvPr>
        </p:nvSpPr>
        <p:spPr>
          <a:xfrm>
            <a:off x="4973433" y="3635600"/>
            <a:ext cx="6267600" cy="11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/>
          <p:nvPr/>
        </p:nvSpPr>
        <p:spPr>
          <a:xfrm rot="10800000" flipH="1">
            <a:off x="2814567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2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0437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5572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0" name="Google Shape;140;p23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23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9646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9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subTitle" idx="1"/>
          </p:nvPr>
        </p:nvSpPr>
        <p:spPr>
          <a:xfrm>
            <a:off x="957067" y="1674367"/>
            <a:ext cx="6175600" cy="45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45852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title" hasCustomPrompt="1"/>
          </p:nvPr>
        </p:nvSpPr>
        <p:spPr>
          <a:xfrm>
            <a:off x="1001300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25"/>
          <p:cNvSpPr txBox="1">
            <a:spLocks noGrp="1"/>
          </p:cNvSpPr>
          <p:nvPr>
            <p:ph type="subTitle" idx="1"/>
          </p:nvPr>
        </p:nvSpPr>
        <p:spPr>
          <a:xfrm>
            <a:off x="1001300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title" idx="2" hasCustomPrompt="1"/>
          </p:nvPr>
        </p:nvSpPr>
        <p:spPr>
          <a:xfrm>
            <a:off x="4678116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0" name="Google Shape;150;p25"/>
          <p:cNvSpPr txBox="1">
            <a:spLocks noGrp="1"/>
          </p:cNvSpPr>
          <p:nvPr>
            <p:ph type="subTitle" idx="3"/>
          </p:nvPr>
        </p:nvSpPr>
        <p:spPr>
          <a:xfrm>
            <a:off x="4678116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25"/>
          <p:cNvSpPr txBox="1">
            <a:spLocks noGrp="1"/>
          </p:cNvSpPr>
          <p:nvPr>
            <p:ph type="title" idx="4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title" idx="5" hasCustomPrompt="1"/>
          </p:nvPr>
        </p:nvSpPr>
        <p:spPr>
          <a:xfrm>
            <a:off x="8288133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3" name="Google Shape;153;p25"/>
          <p:cNvSpPr txBox="1">
            <a:spLocks noGrp="1"/>
          </p:cNvSpPr>
          <p:nvPr>
            <p:ph type="subTitle" idx="6"/>
          </p:nvPr>
        </p:nvSpPr>
        <p:spPr>
          <a:xfrm>
            <a:off x="8288133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5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Google Shape;155;p25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72656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subTitle" idx="1"/>
          </p:nvPr>
        </p:nvSpPr>
        <p:spPr>
          <a:xfrm>
            <a:off x="9492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subTitle" idx="2"/>
          </p:nvPr>
        </p:nvSpPr>
        <p:spPr>
          <a:xfrm>
            <a:off x="9492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subTitle" idx="3"/>
          </p:nvPr>
        </p:nvSpPr>
        <p:spPr>
          <a:xfrm>
            <a:off x="39786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subTitle" idx="4"/>
          </p:nvPr>
        </p:nvSpPr>
        <p:spPr>
          <a:xfrm>
            <a:off x="39786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subTitle" idx="5"/>
          </p:nvPr>
        </p:nvSpPr>
        <p:spPr>
          <a:xfrm>
            <a:off x="70080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subTitle" idx="6"/>
          </p:nvPr>
        </p:nvSpPr>
        <p:spPr>
          <a:xfrm>
            <a:off x="70080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subTitle" idx="7"/>
          </p:nvPr>
        </p:nvSpPr>
        <p:spPr>
          <a:xfrm>
            <a:off x="9492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subTitle" idx="8"/>
          </p:nvPr>
        </p:nvSpPr>
        <p:spPr>
          <a:xfrm>
            <a:off x="9492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ubTitle" idx="9"/>
          </p:nvPr>
        </p:nvSpPr>
        <p:spPr>
          <a:xfrm>
            <a:off x="39786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subTitle" idx="13"/>
          </p:nvPr>
        </p:nvSpPr>
        <p:spPr>
          <a:xfrm>
            <a:off x="39786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subTitle" idx="14"/>
          </p:nvPr>
        </p:nvSpPr>
        <p:spPr>
          <a:xfrm>
            <a:off x="70080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subTitle" idx="15"/>
          </p:nvPr>
        </p:nvSpPr>
        <p:spPr>
          <a:xfrm>
            <a:off x="70080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0" name="Google Shape;170;p26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1" name="Google Shape;171;p26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69853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9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27"/>
          <p:cNvSpPr txBox="1"/>
          <p:nvPr/>
        </p:nvSpPr>
        <p:spPr>
          <a:xfrm>
            <a:off x="950967" y="4647567"/>
            <a:ext cx="52748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467" b="1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" name="Google Shape;175;p27"/>
          <p:cNvSpPr/>
          <p:nvPr/>
        </p:nvSpPr>
        <p:spPr>
          <a:xfrm>
            <a:off x="8948800" y="3428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" name="Google Shape;176;p27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47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94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4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626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CC9A8-7F7F-4604-B70A-DDD77A62BF8A}" type="datetimeFigureOut">
              <a:rPr lang="ru-RU" smtClean="0"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50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72848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Практическая работа № </a:t>
            </a:r>
            <a:r>
              <a:rPr lang="en-US" dirty="0" smtClean="0">
                <a:solidFill>
                  <a:schemeClr val="accent1"/>
                </a:solidFill>
              </a:rPr>
              <a:t>13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86" name="Google Shape;186;p30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b="1" i="1" dirty="0" err="1"/>
              <a:t>ProgressBar</a:t>
            </a:r>
            <a:r>
              <a:rPr lang="en-US" b="1" i="1" dirty="0"/>
              <a:t> (</a:t>
            </a:r>
            <a:r>
              <a:rPr lang="ru-RU" b="1" i="1" dirty="0"/>
              <a:t>индикатор выполнения)</a:t>
            </a:r>
          </a:p>
          <a:p>
            <a:pPr marL="0" indent="0"/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21188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 err="1"/>
              <a:t>ProgressBar</a:t>
            </a:r>
            <a:r>
              <a:rPr lang="en-US" sz="3600" dirty="0"/>
              <a:t> </a:t>
            </a:r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393451"/>
            <a:ext cx="11238807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 smtClean="0">
                <a:solidFill>
                  <a:schemeClr val="dk1"/>
                </a:solidFill>
              </a:rPr>
              <a:t>	</a:t>
            </a:r>
            <a:r>
              <a:rPr lang="ru-RU" sz="2000" dirty="0" err="1" smtClean="0">
                <a:solidFill>
                  <a:schemeClr val="dk1"/>
                </a:solidFill>
              </a:rPr>
              <a:t>ProgressBar</a:t>
            </a:r>
            <a:r>
              <a:rPr lang="ru-RU" sz="2000" dirty="0" smtClean="0">
                <a:solidFill>
                  <a:schemeClr val="dk1"/>
                </a:solidFill>
              </a:rPr>
              <a:t> </a:t>
            </a:r>
            <a:r>
              <a:rPr lang="ru-RU" sz="2000" dirty="0">
                <a:solidFill>
                  <a:schemeClr val="dk1"/>
                </a:solidFill>
              </a:rPr>
              <a:t>в </a:t>
            </a:r>
            <a:r>
              <a:rPr lang="ru-RU" sz="2000" dirty="0" err="1">
                <a:solidFill>
                  <a:schemeClr val="dk1"/>
                </a:solidFill>
              </a:rPr>
              <a:t>Xamarin.Forms</a:t>
            </a:r>
            <a:r>
              <a:rPr lang="ru-RU" sz="2000" dirty="0">
                <a:solidFill>
                  <a:schemeClr val="dk1"/>
                </a:solidFill>
              </a:rPr>
              <a:t> — это элемент управления, который визуально представляет прогресс в виде горизонтальной полосы, заполненной в процентах, представленных значением </a:t>
            </a:r>
            <a:r>
              <a:rPr lang="ru-RU" sz="2000" dirty="0" err="1">
                <a:solidFill>
                  <a:schemeClr val="dk1"/>
                </a:solidFill>
              </a:rPr>
              <a:t>float</a:t>
            </a:r>
            <a:endParaRPr lang="ru-RU" sz="20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0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>
                <a:solidFill>
                  <a:schemeClr val="dk1"/>
                </a:solidFill>
              </a:rPr>
              <a:t>У </a:t>
            </a:r>
            <a:r>
              <a:rPr lang="ru-RU" sz="2000" dirty="0" err="1">
                <a:solidFill>
                  <a:schemeClr val="dk1"/>
                </a:solidFill>
              </a:rPr>
              <a:t>ProgressBar</a:t>
            </a:r>
            <a:r>
              <a:rPr lang="ru-RU" sz="2000" dirty="0">
                <a:solidFill>
                  <a:schemeClr val="dk1"/>
                </a:solidFill>
              </a:rPr>
              <a:t> есть два свойства: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000" dirty="0">
              <a:solidFill>
                <a:schemeClr val="dk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199" y="3238385"/>
            <a:ext cx="5945018" cy="334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3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 err="1" smtClean="0"/>
              <a:t>ProgressBar</a:t>
            </a:r>
            <a:r>
              <a:rPr lang="ru-RU" sz="3600" dirty="0" smtClean="0"/>
              <a:t>. Свойства</a:t>
            </a:r>
            <a:endParaRPr lang="en-US" sz="36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950967" y="1363286"/>
            <a:ext cx="10290000" cy="427965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000" dirty="0">
                <a:solidFill>
                  <a:schemeClr val="dk1"/>
                </a:solidFill>
              </a:rPr>
              <a:t>1. </a:t>
            </a:r>
            <a:r>
              <a:rPr lang="en-US" sz="2000" dirty="0" err="1">
                <a:solidFill>
                  <a:schemeClr val="dk1"/>
                </a:solidFill>
              </a:rPr>
              <a:t>BackgroundColor</a:t>
            </a:r>
            <a:endParaRPr lang="en-US" sz="20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>
                <a:solidFill>
                  <a:schemeClr val="dk1"/>
                </a:solidFill>
              </a:rPr>
              <a:t>Это свойство задает цвет области, которая находится за полосой прогресса. Например, если прогресс составляет 50%, остальная часть полосы будет окрашена в цвет, заданный в </a:t>
            </a:r>
            <a:r>
              <a:rPr lang="en-US" sz="2000" dirty="0" err="1">
                <a:solidFill>
                  <a:schemeClr val="dk1"/>
                </a:solidFill>
              </a:rPr>
              <a:t>BackgroundColor</a:t>
            </a:r>
            <a:r>
              <a:rPr lang="en-US" sz="2000" dirty="0">
                <a:solidFill>
                  <a:schemeClr val="dk1"/>
                </a:solidFill>
              </a:rPr>
              <a:t>. </a:t>
            </a:r>
            <a:r>
              <a:rPr lang="ru-RU" sz="2000" dirty="0">
                <a:solidFill>
                  <a:schemeClr val="dk1"/>
                </a:solidFill>
              </a:rPr>
              <a:t>Это помогает улучшить визуальное восприятие элемента</a:t>
            </a:r>
            <a:r>
              <a:rPr lang="ru-RU" sz="2000" dirty="0" smtClean="0">
                <a:solidFill>
                  <a:schemeClr val="dk1"/>
                </a:solidFill>
              </a:rPr>
              <a:t>.</a:t>
            </a:r>
            <a:endParaRPr lang="ru-RU" sz="20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>
                <a:solidFill>
                  <a:schemeClr val="dk1"/>
                </a:solidFill>
              </a:rPr>
              <a:t>Пример</a:t>
            </a:r>
            <a:r>
              <a:rPr lang="ru-RU" sz="2000" dirty="0" smtClean="0">
                <a:solidFill>
                  <a:schemeClr val="dk1"/>
                </a:solidFill>
              </a:rPr>
              <a:t>:</a:t>
            </a:r>
            <a:endParaRPr lang="ru-RU" sz="20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000" b="1" dirty="0" err="1">
                <a:solidFill>
                  <a:schemeClr val="dk1"/>
                </a:solidFill>
              </a:rPr>
              <a:t>csharp</a:t>
            </a:r>
            <a:endParaRPr lang="en-US" sz="2000" b="1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000" dirty="0" err="1">
                <a:solidFill>
                  <a:schemeClr val="dk1"/>
                </a:solidFill>
              </a:rPr>
              <a:t>progressBar.BackgroundColor</a:t>
            </a:r>
            <a:r>
              <a:rPr lang="en-US" sz="2000" dirty="0">
                <a:solidFill>
                  <a:schemeClr val="dk1"/>
                </a:solidFill>
              </a:rPr>
              <a:t> = </a:t>
            </a:r>
            <a:r>
              <a:rPr lang="en-US" sz="2000" dirty="0" err="1">
                <a:solidFill>
                  <a:schemeClr val="dk1"/>
                </a:solidFill>
              </a:rPr>
              <a:t>Color.LightGray</a:t>
            </a:r>
            <a:r>
              <a:rPr lang="en-US" sz="2000" dirty="0">
                <a:solidFill>
                  <a:schemeClr val="dk1"/>
                </a:solidFill>
              </a:rPr>
              <a:t>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000" dirty="0">
                <a:solidFill>
                  <a:schemeClr val="dk1"/>
                </a:solidFill>
              </a:rPr>
              <a:t>2. </a:t>
            </a:r>
            <a:r>
              <a:rPr lang="ru-RU" sz="2000" dirty="0">
                <a:solidFill>
                  <a:schemeClr val="dk1"/>
                </a:solidFill>
              </a:rPr>
              <a:t>Анимация прогресса (</a:t>
            </a:r>
            <a:r>
              <a:rPr lang="en-US" sz="2000" dirty="0" err="1">
                <a:solidFill>
                  <a:schemeClr val="dk1"/>
                </a:solidFill>
              </a:rPr>
              <a:t>ProgressTo</a:t>
            </a:r>
            <a:r>
              <a:rPr lang="en-US" sz="2000" dirty="0">
                <a:solidFill>
                  <a:schemeClr val="dk1"/>
                </a:solidFill>
              </a:rPr>
              <a:t>)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>
                <a:solidFill>
                  <a:schemeClr val="dk1"/>
                </a:solidFill>
              </a:rPr>
              <a:t>У </a:t>
            </a:r>
            <a:r>
              <a:rPr lang="en-US" sz="2000" dirty="0" err="1">
                <a:solidFill>
                  <a:schemeClr val="dk1"/>
                </a:solidFill>
              </a:rPr>
              <a:t>ProgressBar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ru-RU" sz="2000" dirty="0">
                <a:solidFill>
                  <a:schemeClr val="dk1"/>
                </a:solidFill>
              </a:rPr>
              <a:t>есть метод </a:t>
            </a:r>
            <a:r>
              <a:rPr lang="en-US" sz="2000" dirty="0" err="1">
                <a:solidFill>
                  <a:schemeClr val="dk1"/>
                </a:solidFill>
              </a:rPr>
              <a:t>ProgressTo</a:t>
            </a:r>
            <a:r>
              <a:rPr lang="en-US" sz="2000" dirty="0">
                <a:solidFill>
                  <a:schemeClr val="dk1"/>
                </a:solidFill>
              </a:rPr>
              <a:t>, </a:t>
            </a:r>
            <a:r>
              <a:rPr lang="ru-RU" sz="2000" dirty="0">
                <a:solidFill>
                  <a:schemeClr val="dk1"/>
                </a:solidFill>
              </a:rPr>
              <a:t>который позволяет плавно изменять значение прогресса с помощью анимации</a:t>
            </a:r>
            <a:r>
              <a:rPr lang="ru-RU" sz="2000" dirty="0" smtClean="0">
                <a:solidFill>
                  <a:schemeClr val="dk1"/>
                </a:solidFill>
              </a:rPr>
              <a:t>.</a:t>
            </a:r>
            <a:endParaRPr lang="ru-RU" sz="20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000" dirty="0" smtClean="0">
                <a:solidFill>
                  <a:schemeClr val="dk1"/>
                </a:solidFill>
              </a:rPr>
              <a:t>Синтаксис:</a:t>
            </a:r>
            <a:endParaRPr lang="ru-RU" sz="20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000" b="1" dirty="0" err="1">
                <a:solidFill>
                  <a:schemeClr val="dk1"/>
                </a:solidFill>
              </a:rPr>
              <a:t>csharp</a:t>
            </a:r>
            <a:endParaRPr lang="en-US" sz="2000" b="1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000" dirty="0">
                <a:solidFill>
                  <a:schemeClr val="dk1"/>
                </a:solidFill>
              </a:rPr>
              <a:t>await </a:t>
            </a:r>
            <a:r>
              <a:rPr lang="en-US" sz="2000" dirty="0" err="1">
                <a:solidFill>
                  <a:schemeClr val="dk1"/>
                </a:solidFill>
              </a:rPr>
              <a:t>progressBar.ProgressTo</a:t>
            </a:r>
            <a:r>
              <a:rPr lang="en-US" sz="2000" dirty="0">
                <a:solidFill>
                  <a:schemeClr val="dk1"/>
                </a:solidFill>
              </a:rPr>
              <a:t>(</a:t>
            </a:r>
            <a:r>
              <a:rPr lang="en-US" sz="2000" dirty="0" err="1">
                <a:solidFill>
                  <a:schemeClr val="dk1"/>
                </a:solidFill>
              </a:rPr>
              <a:t>newProgressValue</a:t>
            </a:r>
            <a:r>
              <a:rPr lang="en-US" sz="2000" dirty="0">
                <a:solidFill>
                  <a:schemeClr val="dk1"/>
                </a:solidFill>
              </a:rPr>
              <a:t>, duration, </a:t>
            </a:r>
            <a:r>
              <a:rPr lang="en-US" sz="2000" dirty="0" err="1">
                <a:solidFill>
                  <a:schemeClr val="dk1"/>
                </a:solidFill>
              </a:rPr>
              <a:t>easingFunction</a:t>
            </a:r>
            <a:r>
              <a:rPr lang="en-US" sz="2000" dirty="0">
                <a:solidFill>
                  <a:schemeClr val="dk1"/>
                </a:solidFill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22063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600" dirty="0" err="1" smtClean="0"/>
              <a:t>ProgressBar</a:t>
            </a:r>
            <a:r>
              <a:rPr lang="ru-RU" sz="3600" dirty="0" smtClean="0"/>
              <a:t>. Свойства</a:t>
            </a:r>
            <a:endParaRPr lang="en-US" sz="36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950967" y="1363286"/>
            <a:ext cx="10290000" cy="427965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Примеры с анимацией завершения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Чтобы создать анимацию прогресса до завершения задачи плавно, можно добавить задержку между каждой итерацией, например: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4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dirty="0" err="1">
                <a:solidFill>
                  <a:schemeClr val="dk1"/>
                </a:solidFill>
              </a:rPr>
              <a:t>csharp</a:t>
            </a:r>
            <a:endParaRPr lang="en-US" sz="24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dirty="0" err="1">
                <a:solidFill>
                  <a:schemeClr val="dk1"/>
                </a:solidFill>
              </a:rPr>
              <a:t>async</a:t>
            </a:r>
            <a:r>
              <a:rPr lang="en-US" sz="2400" dirty="0">
                <a:solidFill>
                  <a:schemeClr val="dk1"/>
                </a:solidFill>
              </a:rPr>
              <a:t> void </a:t>
            </a:r>
            <a:r>
              <a:rPr lang="en-US" sz="2400" dirty="0" err="1">
                <a:solidFill>
                  <a:schemeClr val="dk1"/>
                </a:solidFill>
              </a:rPr>
              <a:t>StartProgress</a:t>
            </a:r>
            <a:r>
              <a:rPr lang="en-US" sz="2400" dirty="0">
                <a:solidFill>
                  <a:schemeClr val="dk1"/>
                </a:solidFill>
              </a:rPr>
              <a:t>()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dirty="0">
                <a:solidFill>
                  <a:schemeClr val="dk1"/>
                </a:solidFill>
              </a:rPr>
              <a:t>{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dirty="0">
                <a:solidFill>
                  <a:schemeClr val="dk1"/>
                </a:solidFill>
              </a:rPr>
              <a:t>    for (double </a:t>
            </a:r>
            <a:r>
              <a:rPr lang="en-US" sz="2400" dirty="0" err="1">
                <a:solidFill>
                  <a:schemeClr val="dk1"/>
                </a:solidFill>
              </a:rPr>
              <a:t>i</a:t>
            </a:r>
            <a:r>
              <a:rPr lang="en-US" sz="2400" dirty="0">
                <a:solidFill>
                  <a:schemeClr val="dk1"/>
                </a:solidFill>
              </a:rPr>
              <a:t> = 0.0; </a:t>
            </a:r>
            <a:r>
              <a:rPr lang="en-US" sz="2400" dirty="0" err="1">
                <a:solidFill>
                  <a:schemeClr val="dk1"/>
                </a:solidFill>
              </a:rPr>
              <a:t>i</a:t>
            </a:r>
            <a:r>
              <a:rPr lang="en-US" sz="2400" dirty="0">
                <a:solidFill>
                  <a:schemeClr val="dk1"/>
                </a:solidFill>
              </a:rPr>
              <a:t> &lt;= 1.0; </a:t>
            </a:r>
            <a:r>
              <a:rPr lang="en-US" sz="2400" dirty="0" err="1">
                <a:solidFill>
                  <a:schemeClr val="dk1"/>
                </a:solidFill>
              </a:rPr>
              <a:t>i</a:t>
            </a:r>
            <a:r>
              <a:rPr lang="en-US" sz="2400" dirty="0">
                <a:solidFill>
                  <a:schemeClr val="dk1"/>
                </a:solidFill>
              </a:rPr>
              <a:t> += 0.01)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dirty="0">
                <a:solidFill>
                  <a:schemeClr val="dk1"/>
                </a:solidFill>
              </a:rPr>
              <a:t>    {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dirty="0">
                <a:solidFill>
                  <a:schemeClr val="dk1"/>
                </a:solidFill>
              </a:rPr>
              <a:t>        await </a:t>
            </a:r>
            <a:r>
              <a:rPr lang="en-US" sz="2400" dirty="0" err="1">
                <a:solidFill>
                  <a:schemeClr val="dk1"/>
                </a:solidFill>
              </a:rPr>
              <a:t>progressBar.ProgressTo</a:t>
            </a:r>
            <a:r>
              <a:rPr lang="en-US" sz="2400" dirty="0">
                <a:solidFill>
                  <a:schemeClr val="dk1"/>
                </a:solidFill>
              </a:rPr>
              <a:t>(</a:t>
            </a:r>
            <a:r>
              <a:rPr lang="en-US" sz="2400" dirty="0" err="1">
                <a:solidFill>
                  <a:schemeClr val="dk1"/>
                </a:solidFill>
              </a:rPr>
              <a:t>i</a:t>
            </a:r>
            <a:r>
              <a:rPr lang="en-US" sz="2400" dirty="0">
                <a:solidFill>
                  <a:schemeClr val="dk1"/>
                </a:solidFill>
              </a:rPr>
              <a:t>, 50, </a:t>
            </a:r>
            <a:r>
              <a:rPr lang="en-US" sz="2400" dirty="0" err="1">
                <a:solidFill>
                  <a:schemeClr val="dk1"/>
                </a:solidFill>
              </a:rPr>
              <a:t>Easing.Linear</a:t>
            </a:r>
            <a:r>
              <a:rPr lang="en-US" sz="2400" dirty="0">
                <a:solidFill>
                  <a:schemeClr val="dk1"/>
                </a:solidFill>
              </a:rPr>
              <a:t>);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dirty="0">
                <a:solidFill>
                  <a:schemeClr val="dk1"/>
                </a:solidFill>
              </a:rPr>
              <a:t>        await </a:t>
            </a:r>
            <a:r>
              <a:rPr lang="en-US" sz="2400" dirty="0" err="1">
                <a:solidFill>
                  <a:schemeClr val="dk1"/>
                </a:solidFill>
              </a:rPr>
              <a:t>Task.Delay</a:t>
            </a:r>
            <a:r>
              <a:rPr lang="en-US" sz="2400" dirty="0">
                <a:solidFill>
                  <a:schemeClr val="dk1"/>
                </a:solidFill>
              </a:rPr>
              <a:t>(50); // </a:t>
            </a:r>
            <a:r>
              <a:rPr lang="ru-RU" sz="2400" dirty="0">
                <a:solidFill>
                  <a:schemeClr val="dk1"/>
                </a:solidFill>
              </a:rPr>
              <a:t>задержка для визуального эффекта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    }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3133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smtClean="0"/>
              <a:t>Выполните задание</a:t>
            </a:r>
            <a:endParaRPr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6239" y="1117623"/>
            <a:ext cx="75922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1) Создайте </a:t>
            </a:r>
            <a:r>
              <a:rPr lang="ru-RU" sz="2000" dirty="0"/>
              <a:t>новый проект с базовой страницей </a:t>
            </a:r>
            <a:r>
              <a:rPr lang="ru-RU" sz="2000" dirty="0" err="1"/>
              <a:t>MainPage.xaml</a:t>
            </a:r>
            <a:r>
              <a:rPr lang="ru-RU" sz="2000" dirty="0"/>
              <a:t> в среде разработки, например </a:t>
            </a:r>
            <a:r>
              <a:rPr lang="ru-RU" sz="2000" dirty="0" err="1"/>
              <a:t>Visual</a:t>
            </a:r>
            <a:r>
              <a:rPr lang="ru-RU" sz="2000" dirty="0"/>
              <a:t> </a:t>
            </a:r>
            <a:r>
              <a:rPr lang="ru-RU" sz="2000" dirty="0" err="1"/>
              <a:t>Studio</a:t>
            </a:r>
            <a:r>
              <a:rPr lang="ru-RU" sz="2000" dirty="0"/>
              <a:t>.</a:t>
            </a:r>
          </a:p>
          <a:p>
            <a:r>
              <a:rPr lang="ru-RU" sz="2000" dirty="0" smtClean="0"/>
              <a:t>2) </a:t>
            </a:r>
            <a:r>
              <a:rPr lang="ru-RU" sz="2000" dirty="0" err="1" smtClean="0"/>
              <a:t>Программно</a:t>
            </a:r>
            <a:r>
              <a:rPr lang="ru-RU" sz="2000" dirty="0" smtClean="0"/>
              <a:t> </a:t>
            </a:r>
            <a:r>
              <a:rPr lang="ru-RU" sz="2000" dirty="0"/>
              <a:t>создайте элементы интерфейса</a:t>
            </a:r>
            <a:r>
              <a:rPr lang="ru-RU" sz="2000" dirty="0" smtClean="0"/>
              <a:t>:</a:t>
            </a:r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/>
              <a:t>ProgressBar</a:t>
            </a:r>
            <a:r>
              <a:rPr lang="ru-RU" sz="2000" dirty="0"/>
              <a:t> для отображения выполнения.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/>
              <a:t>Label</a:t>
            </a:r>
            <a:r>
              <a:rPr lang="ru-RU" sz="2000" dirty="0"/>
              <a:t> для текущего значения прогресса.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/>
              <a:t>Button</a:t>
            </a:r>
            <a:r>
              <a:rPr lang="ru-RU" sz="2000" dirty="0"/>
              <a:t> для запуска выполнения.</a:t>
            </a:r>
          </a:p>
          <a:p>
            <a:r>
              <a:rPr lang="ru-RU" sz="2000" dirty="0" smtClean="0"/>
              <a:t>3) Реализуйте </a:t>
            </a:r>
            <a:r>
              <a:rPr lang="ru-RU" sz="2000" dirty="0"/>
              <a:t>обработку событий</a:t>
            </a:r>
            <a:r>
              <a:rPr lang="ru-RU" sz="2000" dirty="0" smtClean="0"/>
              <a:t>:</a:t>
            </a:r>
            <a:endParaRPr lang="ru-RU" sz="2000" dirty="0"/>
          </a:p>
          <a:p>
            <a:r>
              <a:rPr lang="ru-RU" sz="2000" dirty="0"/>
              <a:t>Привяжите метод запуска анимации к нажатию кнопки.</a:t>
            </a:r>
          </a:p>
          <a:p>
            <a:r>
              <a:rPr lang="ru-RU" sz="2000" dirty="0"/>
              <a:t>Примените цикл для обновления значения </a:t>
            </a:r>
            <a:r>
              <a:rPr lang="ru-RU" sz="2000" dirty="0" err="1"/>
              <a:t>ProgressBar</a:t>
            </a:r>
            <a:r>
              <a:rPr lang="ru-RU" sz="2000" dirty="0"/>
              <a:t> и текста </a:t>
            </a:r>
            <a:r>
              <a:rPr lang="ru-RU" sz="2000" dirty="0" err="1"/>
              <a:t>Label</a:t>
            </a:r>
            <a:r>
              <a:rPr lang="ru-RU" sz="2000" dirty="0"/>
              <a:t> с визуализацией прогресса.</a:t>
            </a:r>
          </a:p>
          <a:p>
            <a:r>
              <a:rPr lang="ru-RU" sz="2000" dirty="0" smtClean="0"/>
              <a:t>4) Напишите </a:t>
            </a:r>
            <a:r>
              <a:rPr lang="ru-RU" sz="2000" dirty="0"/>
              <a:t>задание на чистом C# (код представлен выше).</a:t>
            </a:r>
          </a:p>
          <a:p>
            <a:r>
              <a:rPr lang="ru-RU" sz="2000" dirty="0" smtClean="0"/>
              <a:t>5) Запустите приложение</a:t>
            </a:r>
            <a:r>
              <a:rPr lang="ru-RU" sz="2000" dirty="0"/>
              <a:t>, сделайте скриншоты работы: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Интерфейса </a:t>
            </a:r>
            <a:r>
              <a:rPr lang="ru-RU" sz="2000" dirty="0"/>
              <a:t>приложения.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Поэтапного изменения значений </a:t>
            </a:r>
            <a:r>
              <a:rPr lang="ru-RU" sz="2000" dirty="0" err="1"/>
              <a:t>ProgressBar</a:t>
            </a:r>
            <a:r>
              <a:rPr lang="ru-RU" sz="2000" dirty="0"/>
              <a:t> и текста </a:t>
            </a:r>
            <a:r>
              <a:rPr lang="ru-RU" sz="2000" dirty="0" err="1"/>
              <a:t>Label</a:t>
            </a:r>
            <a:r>
              <a:rPr lang="ru-RU" sz="2000" dirty="0"/>
              <a:t>.</a:t>
            </a:r>
          </a:p>
          <a:p>
            <a:r>
              <a:rPr lang="ru-RU" sz="2000" dirty="0" smtClean="0"/>
              <a:t>Отправьте </a:t>
            </a:r>
            <a:r>
              <a:rPr lang="ru-RU" sz="2000" dirty="0"/>
              <a:t>отчет через форму на сайте.</a:t>
            </a:r>
            <a:endParaRPr lang="ru-RU" sz="20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2974" y="1117623"/>
            <a:ext cx="3138071" cy="504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11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</a:t>
            </a:r>
            <a:endParaRPr/>
          </a:p>
        </p:txBody>
      </p:sp>
      <p:sp>
        <p:nvSpPr>
          <p:cNvPr id="650" name="Google Shape;650;p62"/>
          <p:cNvSpPr/>
          <p:nvPr/>
        </p:nvSpPr>
        <p:spPr>
          <a:xfrm>
            <a:off x="1097802" y="3902637"/>
            <a:ext cx="543177" cy="543177"/>
          </a:xfrm>
          <a:custGeom>
            <a:avLst/>
            <a:gdLst/>
            <a:ahLst/>
            <a:cxnLst/>
            <a:rect l="l" t="t" r="r" b="b"/>
            <a:pathLst>
              <a:path w="19982" h="19982" extrusionOk="0">
                <a:moveTo>
                  <a:pt x="14602" y="3500"/>
                </a:moveTo>
                <a:cubicBezTo>
                  <a:pt x="15137" y="3500"/>
                  <a:pt x="15682" y="3563"/>
                  <a:pt x="16247" y="3689"/>
                </a:cubicBezTo>
                <a:cubicBezTo>
                  <a:pt x="16179" y="4154"/>
                  <a:pt x="16095" y="4705"/>
                  <a:pt x="16033" y="5120"/>
                </a:cubicBezTo>
                <a:cubicBezTo>
                  <a:pt x="15810" y="5075"/>
                  <a:pt x="15484" y="5035"/>
                  <a:pt x="15150" y="5035"/>
                </a:cubicBezTo>
                <a:cubicBezTo>
                  <a:pt x="14968" y="5035"/>
                  <a:pt x="14783" y="5047"/>
                  <a:pt x="14611" y="5076"/>
                </a:cubicBezTo>
                <a:cubicBezTo>
                  <a:pt x="13536" y="5258"/>
                  <a:pt x="12918" y="5925"/>
                  <a:pt x="12918" y="6907"/>
                </a:cubicBezTo>
                <a:lnTo>
                  <a:pt x="12918" y="8819"/>
                </a:lnTo>
                <a:cubicBezTo>
                  <a:pt x="12918" y="9143"/>
                  <a:pt x="13180" y="9405"/>
                  <a:pt x="13504" y="9405"/>
                </a:cubicBezTo>
                <a:lnTo>
                  <a:pt x="15681" y="9405"/>
                </a:lnTo>
                <a:lnTo>
                  <a:pt x="15388" y="10576"/>
                </a:lnTo>
                <a:lnTo>
                  <a:pt x="13504" y="10576"/>
                </a:lnTo>
                <a:cubicBezTo>
                  <a:pt x="13180" y="10576"/>
                  <a:pt x="12918" y="10838"/>
                  <a:pt x="12918" y="11161"/>
                </a:cubicBezTo>
                <a:lnTo>
                  <a:pt x="12918" y="18811"/>
                </a:lnTo>
                <a:lnTo>
                  <a:pt x="11162" y="18811"/>
                </a:lnTo>
                <a:lnTo>
                  <a:pt x="11162" y="11161"/>
                </a:lnTo>
                <a:cubicBezTo>
                  <a:pt x="11162" y="10838"/>
                  <a:pt x="10900" y="10576"/>
                  <a:pt x="10576" y="10576"/>
                </a:cubicBezTo>
                <a:lnTo>
                  <a:pt x="9407" y="10576"/>
                </a:lnTo>
                <a:lnTo>
                  <a:pt x="9407" y="9405"/>
                </a:lnTo>
                <a:lnTo>
                  <a:pt x="10576" y="9405"/>
                </a:lnTo>
                <a:cubicBezTo>
                  <a:pt x="10900" y="9405"/>
                  <a:pt x="11162" y="9143"/>
                  <a:pt x="11162" y="8821"/>
                </a:cubicBezTo>
                <a:cubicBezTo>
                  <a:pt x="11162" y="7215"/>
                  <a:pt x="11162" y="6481"/>
                  <a:pt x="11162" y="6143"/>
                </a:cubicBezTo>
                <a:cubicBezTo>
                  <a:pt x="11162" y="5520"/>
                  <a:pt x="11163" y="4843"/>
                  <a:pt x="11770" y="4324"/>
                </a:cubicBezTo>
                <a:cubicBezTo>
                  <a:pt x="12234" y="3928"/>
                  <a:pt x="12823" y="3687"/>
                  <a:pt x="13628" y="3571"/>
                </a:cubicBezTo>
                <a:cubicBezTo>
                  <a:pt x="13950" y="3524"/>
                  <a:pt x="14274" y="3500"/>
                  <a:pt x="14602" y="3500"/>
                </a:cubicBezTo>
                <a:close/>
                <a:moveTo>
                  <a:pt x="17017" y="1170"/>
                </a:moveTo>
                <a:cubicBezTo>
                  <a:pt x="17990" y="1170"/>
                  <a:pt x="18811" y="1975"/>
                  <a:pt x="18811" y="2927"/>
                </a:cubicBezTo>
                <a:lnTo>
                  <a:pt x="18811" y="17056"/>
                </a:lnTo>
                <a:cubicBezTo>
                  <a:pt x="18811" y="18023"/>
                  <a:pt x="18024" y="18811"/>
                  <a:pt x="17056" y="18811"/>
                </a:cubicBezTo>
                <a:lnTo>
                  <a:pt x="14089" y="18811"/>
                </a:lnTo>
                <a:lnTo>
                  <a:pt x="14089" y="11747"/>
                </a:lnTo>
                <a:lnTo>
                  <a:pt x="15846" y="11747"/>
                </a:lnTo>
                <a:cubicBezTo>
                  <a:pt x="16115" y="11747"/>
                  <a:pt x="16348" y="11565"/>
                  <a:pt x="16414" y="11305"/>
                </a:cubicBezTo>
                <a:lnTo>
                  <a:pt x="16999" y="8963"/>
                </a:lnTo>
                <a:cubicBezTo>
                  <a:pt x="17042" y="8787"/>
                  <a:pt x="17003" y="8602"/>
                  <a:pt x="16893" y="8460"/>
                </a:cubicBezTo>
                <a:cubicBezTo>
                  <a:pt x="16782" y="8317"/>
                  <a:pt x="16612" y="8235"/>
                  <a:pt x="16431" y="8235"/>
                </a:cubicBezTo>
                <a:lnTo>
                  <a:pt x="14089" y="8235"/>
                </a:lnTo>
                <a:lnTo>
                  <a:pt x="14089" y="6909"/>
                </a:lnTo>
                <a:cubicBezTo>
                  <a:pt x="14089" y="6638"/>
                  <a:pt x="14144" y="6343"/>
                  <a:pt x="14808" y="6229"/>
                </a:cubicBezTo>
                <a:cubicBezTo>
                  <a:pt x="14936" y="6208"/>
                  <a:pt x="15061" y="6199"/>
                  <a:pt x="15182" y="6199"/>
                </a:cubicBezTo>
                <a:cubicBezTo>
                  <a:pt x="15552" y="6199"/>
                  <a:pt x="15890" y="6283"/>
                  <a:pt x="16198" y="6360"/>
                </a:cubicBezTo>
                <a:cubicBezTo>
                  <a:pt x="16304" y="6387"/>
                  <a:pt x="16415" y="6421"/>
                  <a:pt x="16532" y="6421"/>
                </a:cubicBezTo>
                <a:cubicBezTo>
                  <a:pt x="16632" y="6421"/>
                  <a:pt x="16736" y="6396"/>
                  <a:pt x="16847" y="6321"/>
                </a:cubicBezTo>
                <a:cubicBezTo>
                  <a:pt x="16983" y="6229"/>
                  <a:pt x="17074" y="6084"/>
                  <a:pt x="17098" y="5923"/>
                </a:cubicBezTo>
                <a:cubicBezTo>
                  <a:pt x="17098" y="5923"/>
                  <a:pt x="17362" y="4156"/>
                  <a:pt x="17482" y="3339"/>
                </a:cubicBezTo>
                <a:cubicBezTo>
                  <a:pt x="17525" y="3049"/>
                  <a:pt x="17346" y="2769"/>
                  <a:pt x="17063" y="2690"/>
                </a:cubicBezTo>
                <a:cubicBezTo>
                  <a:pt x="16267" y="2463"/>
                  <a:pt x="15346" y="2343"/>
                  <a:pt x="14504" y="2343"/>
                </a:cubicBezTo>
                <a:cubicBezTo>
                  <a:pt x="14137" y="2343"/>
                  <a:pt x="13786" y="2365"/>
                  <a:pt x="13467" y="2412"/>
                </a:cubicBezTo>
                <a:cubicBezTo>
                  <a:pt x="12434" y="2562"/>
                  <a:pt x="11646" y="2888"/>
                  <a:pt x="11009" y="3434"/>
                </a:cubicBezTo>
                <a:cubicBezTo>
                  <a:pt x="10121" y="4193"/>
                  <a:pt x="10010" y="5168"/>
                  <a:pt x="9999" y="5833"/>
                </a:cubicBezTo>
                <a:cubicBezTo>
                  <a:pt x="9999" y="5847"/>
                  <a:pt x="9999" y="7029"/>
                  <a:pt x="9999" y="8235"/>
                </a:cubicBezTo>
                <a:lnTo>
                  <a:pt x="8821" y="8235"/>
                </a:lnTo>
                <a:cubicBezTo>
                  <a:pt x="8497" y="8235"/>
                  <a:pt x="8236" y="8497"/>
                  <a:pt x="8236" y="8819"/>
                </a:cubicBezTo>
                <a:lnTo>
                  <a:pt x="8236" y="11161"/>
                </a:lnTo>
                <a:cubicBezTo>
                  <a:pt x="8236" y="11485"/>
                  <a:pt x="8497" y="11747"/>
                  <a:pt x="8821" y="11747"/>
                </a:cubicBezTo>
                <a:lnTo>
                  <a:pt x="9991" y="11747"/>
                </a:lnTo>
                <a:lnTo>
                  <a:pt x="9991" y="18811"/>
                </a:lnTo>
                <a:lnTo>
                  <a:pt x="2927" y="18811"/>
                </a:lnTo>
                <a:cubicBezTo>
                  <a:pt x="1959" y="18811"/>
                  <a:pt x="1172" y="18023"/>
                  <a:pt x="1172" y="17054"/>
                </a:cubicBezTo>
                <a:lnTo>
                  <a:pt x="1172" y="2927"/>
                </a:lnTo>
                <a:cubicBezTo>
                  <a:pt x="1172" y="1959"/>
                  <a:pt x="1959" y="1170"/>
                  <a:pt x="2927" y="1170"/>
                </a:cubicBezTo>
                <a:close/>
                <a:moveTo>
                  <a:pt x="2927" y="1"/>
                </a:moveTo>
                <a:cubicBezTo>
                  <a:pt x="1314" y="1"/>
                  <a:pt x="1" y="1313"/>
                  <a:pt x="1" y="2927"/>
                </a:cubicBezTo>
                <a:lnTo>
                  <a:pt x="1" y="17056"/>
                </a:lnTo>
                <a:cubicBezTo>
                  <a:pt x="1" y="18669"/>
                  <a:pt x="1314" y="19982"/>
                  <a:pt x="2927" y="19982"/>
                </a:cubicBezTo>
                <a:lnTo>
                  <a:pt x="17054" y="19982"/>
                </a:lnTo>
                <a:cubicBezTo>
                  <a:pt x="18669" y="19982"/>
                  <a:pt x="19982" y="18669"/>
                  <a:pt x="19982" y="17056"/>
                </a:cubicBezTo>
                <a:lnTo>
                  <a:pt x="19982" y="2927"/>
                </a:lnTo>
                <a:cubicBezTo>
                  <a:pt x="19982" y="2145"/>
                  <a:pt x="19669" y="1409"/>
                  <a:pt x="19101" y="853"/>
                </a:cubicBezTo>
                <a:cubicBezTo>
                  <a:pt x="18538" y="303"/>
                  <a:pt x="17797" y="1"/>
                  <a:pt x="1701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51" name="Google Shape;651;p62"/>
          <p:cNvGrpSpPr/>
          <p:nvPr/>
        </p:nvGrpSpPr>
        <p:grpSpPr>
          <a:xfrm>
            <a:off x="1791856" y="3902554"/>
            <a:ext cx="543243" cy="543188"/>
            <a:chOff x="812101" y="2571761"/>
            <a:chExt cx="417066" cy="417024"/>
          </a:xfrm>
        </p:grpSpPr>
        <p:sp>
          <p:nvSpPr>
            <p:cNvPr id="652" name="Google Shape;652;p62"/>
            <p:cNvSpPr/>
            <p:nvPr/>
          </p:nvSpPr>
          <p:spPr>
            <a:xfrm>
              <a:off x="935084" y="2694744"/>
              <a:ext cx="171071" cy="171071"/>
            </a:xfrm>
            <a:custGeom>
              <a:avLst/>
              <a:gdLst/>
              <a:ahLst/>
              <a:cxnLst/>
              <a:rect l="l" t="t" r="r" b="b"/>
              <a:pathLst>
                <a:path w="8197" h="8197" extrusionOk="0">
                  <a:moveTo>
                    <a:pt x="4099" y="1171"/>
                  </a:moveTo>
                  <a:cubicBezTo>
                    <a:pt x="5712" y="1171"/>
                    <a:pt x="7027" y="2484"/>
                    <a:pt x="7027" y="4097"/>
                  </a:cubicBezTo>
                  <a:cubicBezTo>
                    <a:pt x="7027" y="5712"/>
                    <a:pt x="5712" y="7025"/>
                    <a:pt x="4099" y="7025"/>
                  </a:cubicBezTo>
                  <a:cubicBezTo>
                    <a:pt x="2486" y="7025"/>
                    <a:pt x="1171" y="5712"/>
                    <a:pt x="1171" y="4097"/>
                  </a:cubicBezTo>
                  <a:cubicBezTo>
                    <a:pt x="1171" y="2484"/>
                    <a:pt x="2486" y="1171"/>
                    <a:pt x="4099" y="1171"/>
                  </a:cubicBezTo>
                  <a:close/>
                  <a:moveTo>
                    <a:pt x="4099" y="0"/>
                  </a:moveTo>
                  <a:cubicBezTo>
                    <a:pt x="1840" y="0"/>
                    <a:pt x="0" y="1838"/>
                    <a:pt x="0" y="4097"/>
                  </a:cubicBezTo>
                  <a:cubicBezTo>
                    <a:pt x="0" y="6358"/>
                    <a:pt x="1840" y="8196"/>
                    <a:pt x="4099" y="8196"/>
                  </a:cubicBezTo>
                  <a:cubicBezTo>
                    <a:pt x="6358" y="8196"/>
                    <a:pt x="8196" y="6358"/>
                    <a:pt x="8196" y="4097"/>
                  </a:cubicBezTo>
                  <a:cubicBezTo>
                    <a:pt x="8196" y="1838"/>
                    <a:pt x="6358" y="0"/>
                    <a:pt x="40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62"/>
            <p:cNvSpPr/>
            <p:nvPr/>
          </p:nvSpPr>
          <p:spPr>
            <a:xfrm>
              <a:off x="860977" y="2620616"/>
              <a:ext cx="319311" cy="319290"/>
            </a:xfrm>
            <a:custGeom>
              <a:avLst/>
              <a:gdLst/>
              <a:ahLst/>
              <a:cxnLst/>
              <a:rect l="l" t="t" r="r" b="b"/>
              <a:pathLst>
                <a:path w="15300" h="15299" extrusionOk="0">
                  <a:moveTo>
                    <a:pt x="12333" y="1171"/>
                  </a:moveTo>
                  <a:cubicBezTo>
                    <a:pt x="13306" y="1171"/>
                    <a:pt x="14128" y="1994"/>
                    <a:pt x="14128" y="2967"/>
                  </a:cubicBezTo>
                  <a:lnTo>
                    <a:pt x="14128" y="12334"/>
                  </a:lnTo>
                  <a:cubicBezTo>
                    <a:pt x="14128" y="13307"/>
                    <a:pt x="13306" y="14129"/>
                    <a:pt x="12333" y="14129"/>
                  </a:cubicBezTo>
                  <a:lnTo>
                    <a:pt x="2968" y="14129"/>
                  </a:lnTo>
                  <a:cubicBezTo>
                    <a:pt x="1993" y="14129"/>
                    <a:pt x="1172" y="13307"/>
                    <a:pt x="1172" y="12334"/>
                  </a:cubicBezTo>
                  <a:lnTo>
                    <a:pt x="1172" y="2967"/>
                  </a:lnTo>
                  <a:cubicBezTo>
                    <a:pt x="1172" y="1994"/>
                    <a:pt x="1993" y="1171"/>
                    <a:pt x="2968" y="1171"/>
                  </a:cubicBezTo>
                  <a:close/>
                  <a:moveTo>
                    <a:pt x="2968" y="0"/>
                  </a:moveTo>
                  <a:cubicBezTo>
                    <a:pt x="1351" y="0"/>
                    <a:pt x="1" y="1346"/>
                    <a:pt x="1" y="2967"/>
                  </a:cubicBezTo>
                  <a:lnTo>
                    <a:pt x="1" y="12334"/>
                  </a:lnTo>
                  <a:cubicBezTo>
                    <a:pt x="1" y="13952"/>
                    <a:pt x="1349" y="15299"/>
                    <a:pt x="2968" y="15299"/>
                  </a:cubicBezTo>
                  <a:lnTo>
                    <a:pt x="12333" y="15299"/>
                  </a:lnTo>
                  <a:cubicBezTo>
                    <a:pt x="13953" y="15299"/>
                    <a:pt x="15299" y="13951"/>
                    <a:pt x="15299" y="12334"/>
                  </a:cubicBezTo>
                  <a:lnTo>
                    <a:pt x="15299" y="2967"/>
                  </a:lnTo>
                  <a:cubicBezTo>
                    <a:pt x="15299" y="1345"/>
                    <a:pt x="13948" y="0"/>
                    <a:pt x="12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62"/>
            <p:cNvSpPr/>
            <p:nvPr/>
          </p:nvSpPr>
          <p:spPr>
            <a:xfrm>
              <a:off x="812101" y="2571761"/>
              <a:ext cx="417066" cy="417024"/>
            </a:xfrm>
            <a:custGeom>
              <a:avLst/>
              <a:gdLst/>
              <a:ahLst/>
              <a:cxnLst/>
              <a:rect l="l" t="t" r="r" b="b"/>
              <a:pathLst>
                <a:path w="19984" h="19982" extrusionOk="0">
                  <a:moveTo>
                    <a:pt x="17056" y="1172"/>
                  </a:moveTo>
                  <a:cubicBezTo>
                    <a:pt x="18025" y="1172"/>
                    <a:pt x="18812" y="1959"/>
                    <a:pt x="18812" y="2927"/>
                  </a:cubicBezTo>
                  <a:lnTo>
                    <a:pt x="18812" y="17056"/>
                  </a:lnTo>
                  <a:cubicBezTo>
                    <a:pt x="18812" y="18023"/>
                    <a:pt x="18025" y="18811"/>
                    <a:pt x="17056" y="18811"/>
                  </a:cubicBezTo>
                  <a:lnTo>
                    <a:pt x="2928" y="18811"/>
                  </a:lnTo>
                  <a:cubicBezTo>
                    <a:pt x="1961" y="18811"/>
                    <a:pt x="1172" y="18023"/>
                    <a:pt x="1172" y="17056"/>
                  </a:cubicBezTo>
                  <a:lnTo>
                    <a:pt x="1172" y="2927"/>
                  </a:lnTo>
                  <a:cubicBezTo>
                    <a:pt x="1172" y="1959"/>
                    <a:pt x="1961" y="1172"/>
                    <a:pt x="2928" y="1172"/>
                  </a:cubicBezTo>
                  <a:close/>
                  <a:moveTo>
                    <a:pt x="2928" y="1"/>
                  </a:moveTo>
                  <a:cubicBezTo>
                    <a:pt x="1313" y="1"/>
                    <a:pt x="1" y="1313"/>
                    <a:pt x="1" y="2927"/>
                  </a:cubicBezTo>
                  <a:lnTo>
                    <a:pt x="1" y="17056"/>
                  </a:lnTo>
                  <a:cubicBezTo>
                    <a:pt x="1" y="18669"/>
                    <a:pt x="1313" y="19982"/>
                    <a:pt x="2928" y="19982"/>
                  </a:cubicBezTo>
                  <a:lnTo>
                    <a:pt x="17056" y="19982"/>
                  </a:lnTo>
                  <a:cubicBezTo>
                    <a:pt x="18669" y="19982"/>
                    <a:pt x="19984" y="18669"/>
                    <a:pt x="19984" y="17056"/>
                  </a:cubicBezTo>
                  <a:lnTo>
                    <a:pt x="19984" y="2927"/>
                  </a:lnTo>
                  <a:cubicBezTo>
                    <a:pt x="19984" y="1313"/>
                    <a:pt x="18669" y="1"/>
                    <a:pt x="170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62"/>
            <p:cNvSpPr/>
            <p:nvPr/>
          </p:nvSpPr>
          <p:spPr>
            <a:xfrm>
              <a:off x="1081712" y="2670306"/>
              <a:ext cx="48878" cy="48898"/>
            </a:xfrm>
            <a:custGeom>
              <a:avLst/>
              <a:gdLst/>
              <a:ahLst/>
              <a:cxnLst/>
              <a:rect l="l" t="t" r="r" b="b"/>
              <a:pathLst>
                <a:path w="2342" h="2343" extrusionOk="0">
                  <a:moveTo>
                    <a:pt x="1170" y="0"/>
                  </a:moveTo>
                  <a:cubicBezTo>
                    <a:pt x="524" y="0"/>
                    <a:pt x="1" y="526"/>
                    <a:pt x="1" y="1171"/>
                  </a:cubicBezTo>
                  <a:cubicBezTo>
                    <a:pt x="1" y="1817"/>
                    <a:pt x="524" y="2342"/>
                    <a:pt x="1170" y="2342"/>
                  </a:cubicBezTo>
                  <a:cubicBezTo>
                    <a:pt x="1816" y="2342"/>
                    <a:pt x="2341" y="1817"/>
                    <a:pt x="2341" y="1171"/>
                  </a:cubicBezTo>
                  <a:cubicBezTo>
                    <a:pt x="2341" y="526"/>
                    <a:pt x="1816" y="0"/>
                    <a:pt x="1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6" name="Google Shape;656;p62"/>
          <p:cNvGrpSpPr/>
          <p:nvPr/>
        </p:nvGrpSpPr>
        <p:grpSpPr>
          <a:xfrm>
            <a:off x="2485982" y="3902554"/>
            <a:ext cx="543188" cy="543188"/>
            <a:chOff x="1323129" y="2571761"/>
            <a:chExt cx="417024" cy="417024"/>
          </a:xfrm>
        </p:grpSpPr>
        <p:sp>
          <p:nvSpPr>
            <p:cNvPr id="657" name="Google Shape;657;p62"/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62"/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62"/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62"/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61" name="Google Shape;661;p62"/>
          <p:cNvSpPr txBox="1"/>
          <p:nvPr/>
        </p:nvSpPr>
        <p:spPr>
          <a:xfrm>
            <a:off x="950967" y="5666133"/>
            <a:ext cx="4947200" cy="3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2133"/>
              </a:spcAft>
              <a:buClr>
                <a:srgbClr val="000000"/>
              </a:buClr>
            </a:pPr>
            <a:r>
              <a:rPr lang="en" sz="1600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Please keep this slide for attribution</a:t>
            </a:r>
            <a:endParaRPr sz="1600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" name="Google Shape;11067;p8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18596" y="0"/>
            <a:ext cx="968109" cy="387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6320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nagement Consulting Toolkit by Slidesgo">
  <a:themeElements>
    <a:clrScheme name="Simple Light">
      <a:dk1>
        <a:srgbClr val="000000"/>
      </a:dk1>
      <a:lt1>
        <a:srgbClr val="FFFFFF"/>
      </a:lt1>
      <a:dk2>
        <a:srgbClr val="4A8CFF"/>
      </a:dk2>
      <a:lt2>
        <a:srgbClr val="EFEFEF"/>
      </a:lt2>
      <a:accent1>
        <a:srgbClr val="003BA3"/>
      </a:accent1>
      <a:accent2>
        <a:srgbClr val="000000"/>
      </a:accent2>
      <a:accent3>
        <a:srgbClr val="4A8CFF"/>
      </a:accent3>
      <a:accent4>
        <a:srgbClr val="EFEFEF"/>
      </a:accent4>
      <a:accent5>
        <a:srgbClr val="003BA3"/>
      </a:accent5>
      <a:accent6>
        <a:srgbClr val="000000"/>
      </a:accent6>
      <a:hlink>
        <a:srgbClr val="003BA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279</Words>
  <Application>Microsoft Office PowerPoint</Application>
  <PresentationFormat>Широкоэкранный</PresentationFormat>
  <Paragraphs>46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8" baseType="lpstr">
      <vt:lpstr>Arial</vt:lpstr>
      <vt:lpstr>Barlow</vt:lpstr>
      <vt:lpstr>Calibri</vt:lpstr>
      <vt:lpstr>Calibri Light</vt:lpstr>
      <vt:lpstr>Didact Gothic</vt:lpstr>
      <vt:lpstr>Fira Sans Extra Condensed Medium</vt:lpstr>
      <vt:lpstr>Inter</vt:lpstr>
      <vt:lpstr>Montserrat</vt:lpstr>
      <vt:lpstr>Montserrat SemiBold</vt:lpstr>
      <vt:lpstr>Quicksand Medium</vt:lpstr>
      <vt:lpstr>Тема Office</vt:lpstr>
      <vt:lpstr>Management Consulting Toolkit by Slidesgo</vt:lpstr>
      <vt:lpstr>Практическая работа № 13</vt:lpstr>
      <vt:lpstr>ProgressBar </vt:lpstr>
      <vt:lpstr>ProgressBar. Свойства</vt:lpstr>
      <vt:lpstr>ProgressBar. Свойства</vt:lpstr>
      <vt:lpstr>Выполните задание</vt:lpstr>
      <vt:lpstr>Thanks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 11</dc:title>
  <dc:creator>Учетная запись Майкрософт</dc:creator>
  <cp:lastModifiedBy>Учетная запись Майкрософт</cp:lastModifiedBy>
  <cp:revision>13</cp:revision>
  <dcterms:created xsi:type="dcterms:W3CDTF">2025-03-05T02:24:15Z</dcterms:created>
  <dcterms:modified xsi:type="dcterms:W3CDTF">2025-03-05T06:16:04Z</dcterms:modified>
</cp:coreProperties>
</file>